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4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5" r:id="rId10"/>
  </p:sldIdLst>
  <p:sldSz cx="14630400" cy="8229600"/>
  <p:notesSz cx="8229600" cy="14630400"/>
  <p:embeddedFontLst>
    <p:embeddedFont>
      <p:font typeface="Cabin" panose="020B0604020202020204" charset="0"/>
      <p:regular r:id="rId12"/>
    </p:embeddedFont>
    <p:embeddedFont>
      <p:font typeface="DM Sans" pitchFamily="2" charset="0"/>
      <p:regular r:id="rId13"/>
    </p:embeddedFont>
    <p:embeddedFont>
      <p:font typeface="Inter" panose="020B0604020202020204" charset="0"/>
      <p:regular r:id="rId14"/>
    </p:embeddedFont>
    <p:embeddedFont>
      <p:font typeface="Unbounde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322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A59627A-2889-406A-440F-477EA60AEDBA}"/>
              </a:ext>
            </a:extLst>
          </p:cNvPr>
          <p:cNvGrpSpPr/>
          <p:nvPr/>
        </p:nvGrpSpPr>
        <p:grpSpPr>
          <a:xfrm>
            <a:off x="9683352" y="178626"/>
            <a:ext cx="4869082" cy="6630372"/>
            <a:chOff x="9655214" y="46298"/>
            <a:chExt cx="4869082" cy="6630372"/>
          </a:xfrm>
          <a:blipFill>
            <a:blip r:embed="rId3"/>
            <a:stretch>
              <a:fillRect/>
            </a:stretch>
          </a:blipFill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36B5A705-02AC-E145-FC85-8F55D52FB01D}"/>
                </a:ext>
              </a:extLst>
            </p:cNvPr>
            <p:cNvSpPr/>
            <p:nvPr/>
          </p:nvSpPr>
          <p:spPr>
            <a:xfrm>
              <a:off x="11181144" y="752354"/>
              <a:ext cx="1817225" cy="141211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DCE5CFD8-A12C-DCC5-F9F0-7BF973B9EC22}"/>
                </a:ext>
              </a:extLst>
            </p:cNvPr>
            <p:cNvSpPr/>
            <p:nvPr/>
          </p:nvSpPr>
          <p:spPr>
            <a:xfrm>
              <a:off x="12699356" y="46298"/>
              <a:ext cx="1817225" cy="141211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DEE86B40-24A3-9363-DCE6-55FF6EA2D942}"/>
                </a:ext>
              </a:extLst>
            </p:cNvPr>
            <p:cNvSpPr/>
            <p:nvPr/>
          </p:nvSpPr>
          <p:spPr>
            <a:xfrm>
              <a:off x="12707071" y="1576086"/>
              <a:ext cx="1817225" cy="141211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1D1CEABE-19B7-E35B-6626-CC2616F9BFB9}"/>
                </a:ext>
              </a:extLst>
            </p:cNvPr>
            <p:cNvSpPr/>
            <p:nvPr/>
          </p:nvSpPr>
          <p:spPr>
            <a:xfrm>
              <a:off x="11181143" y="2226198"/>
              <a:ext cx="1817225" cy="141211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5D72868D-3B69-003D-8D58-8393B4AB02B2}"/>
                </a:ext>
              </a:extLst>
            </p:cNvPr>
            <p:cNvSpPr/>
            <p:nvPr/>
          </p:nvSpPr>
          <p:spPr>
            <a:xfrm>
              <a:off x="12699355" y="3049930"/>
              <a:ext cx="1817225" cy="141211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1DDD7AD3-A213-FC37-5E67-E58F88AE3DD9}"/>
                </a:ext>
              </a:extLst>
            </p:cNvPr>
            <p:cNvSpPr/>
            <p:nvPr/>
          </p:nvSpPr>
          <p:spPr>
            <a:xfrm>
              <a:off x="11181144" y="3700042"/>
              <a:ext cx="1817225" cy="141211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72C8DD1B-B9AC-1628-41A5-BAEAACE4F114}"/>
                </a:ext>
              </a:extLst>
            </p:cNvPr>
            <p:cNvSpPr/>
            <p:nvPr/>
          </p:nvSpPr>
          <p:spPr>
            <a:xfrm>
              <a:off x="12699354" y="4535347"/>
              <a:ext cx="1817225" cy="141211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C1EB5FCF-2641-44F8-8516-6E2359FEF1E4}"/>
                </a:ext>
              </a:extLst>
            </p:cNvPr>
            <p:cNvSpPr/>
            <p:nvPr/>
          </p:nvSpPr>
          <p:spPr>
            <a:xfrm>
              <a:off x="9655215" y="3039322"/>
              <a:ext cx="1817225" cy="141211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91E235CA-39FF-FF54-2771-1E90ACAFC33A}"/>
                </a:ext>
              </a:extLst>
            </p:cNvPr>
            <p:cNvSpPr/>
            <p:nvPr/>
          </p:nvSpPr>
          <p:spPr>
            <a:xfrm>
              <a:off x="9655214" y="1461306"/>
              <a:ext cx="1817225" cy="141211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9BD6E8CB-BF76-6C51-BCF8-E9D762A5034C}"/>
                </a:ext>
              </a:extLst>
            </p:cNvPr>
            <p:cNvSpPr/>
            <p:nvPr/>
          </p:nvSpPr>
          <p:spPr>
            <a:xfrm>
              <a:off x="9662933" y="4558502"/>
              <a:ext cx="1817225" cy="141211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3CFEFBD1-851F-C93E-E587-2F648B9E2CA0}"/>
                </a:ext>
              </a:extLst>
            </p:cNvPr>
            <p:cNvSpPr/>
            <p:nvPr/>
          </p:nvSpPr>
          <p:spPr>
            <a:xfrm>
              <a:off x="11181144" y="5264558"/>
              <a:ext cx="1817225" cy="141211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0F744E-73FF-90B7-4114-E9B6C0672B55}"/>
              </a:ext>
            </a:extLst>
          </p:cNvPr>
          <p:cNvGrpSpPr/>
          <p:nvPr/>
        </p:nvGrpSpPr>
        <p:grpSpPr>
          <a:xfrm>
            <a:off x="127776" y="4925032"/>
            <a:ext cx="6395964" cy="3210049"/>
            <a:chOff x="115745" y="5019551"/>
            <a:chExt cx="6395964" cy="3210049"/>
          </a:xfrm>
          <a:blipFill>
            <a:blip r:embed="rId3"/>
            <a:stretch>
              <a:fillRect/>
            </a:stretch>
          </a:blipFill>
        </p:grpSpPr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A6633CFA-94A7-CB8F-19AF-57A6E9720C6A}"/>
                </a:ext>
              </a:extLst>
            </p:cNvPr>
            <p:cNvSpPr/>
            <p:nvPr/>
          </p:nvSpPr>
          <p:spPr>
            <a:xfrm>
              <a:off x="115745" y="6555129"/>
              <a:ext cx="1817225" cy="141211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BFC54B07-78BD-A961-3E34-514AF1F4FDF2}"/>
                </a:ext>
              </a:extLst>
            </p:cNvPr>
            <p:cNvSpPr/>
            <p:nvPr/>
          </p:nvSpPr>
          <p:spPr>
            <a:xfrm>
              <a:off x="1633955" y="5758405"/>
              <a:ext cx="1817225" cy="141211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176CB04A-B4FC-DD0C-A1D8-E73136EEC625}"/>
                </a:ext>
              </a:extLst>
            </p:cNvPr>
            <p:cNvSpPr/>
            <p:nvPr/>
          </p:nvSpPr>
          <p:spPr>
            <a:xfrm>
              <a:off x="218954" y="5334006"/>
              <a:ext cx="1610807" cy="1105383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62F824FB-5D9B-6B67-DEDE-F2E8B3926EF6}"/>
                </a:ext>
              </a:extLst>
            </p:cNvPr>
            <p:cNvSpPr/>
            <p:nvPr/>
          </p:nvSpPr>
          <p:spPr>
            <a:xfrm>
              <a:off x="1829761" y="7236113"/>
              <a:ext cx="1415000" cy="993487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CA00CFCF-1458-D049-A4D4-969560915EBB}"/>
                </a:ext>
              </a:extLst>
            </p:cNvPr>
            <p:cNvSpPr/>
            <p:nvPr/>
          </p:nvSpPr>
          <p:spPr>
            <a:xfrm>
              <a:off x="3152165" y="6530057"/>
              <a:ext cx="1817225" cy="141211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28887C1D-A944-6939-005A-54E528C18A44}"/>
                </a:ext>
              </a:extLst>
            </p:cNvPr>
            <p:cNvSpPr/>
            <p:nvPr/>
          </p:nvSpPr>
          <p:spPr>
            <a:xfrm>
              <a:off x="3176273" y="5019551"/>
              <a:ext cx="1817225" cy="141211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03A1E3C6-4DF3-B98E-9053-491FC387830F}"/>
                </a:ext>
              </a:extLst>
            </p:cNvPr>
            <p:cNvSpPr/>
            <p:nvPr/>
          </p:nvSpPr>
          <p:spPr>
            <a:xfrm>
              <a:off x="4694484" y="5779641"/>
              <a:ext cx="1817225" cy="1412112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3" name="Text 0">
            <a:extLst>
              <a:ext uri="{FF2B5EF4-FFF2-40B4-BE49-F238E27FC236}">
                <a16:creationId xmlns:a16="http://schemas.microsoft.com/office/drawing/2014/main" id="{5832C444-5C9C-DB46-B595-32B987D33337}"/>
              </a:ext>
            </a:extLst>
          </p:cNvPr>
          <p:cNvSpPr/>
          <p:nvPr/>
        </p:nvSpPr>
        <p:spPr>
          <a:xfrm>
            <a:off x="1632031" y="752354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Document Intelligence in Azure Portal</a:t>
            </a:r>
            <a:endParaRPr lang="en-US" sz="6150" dirty="0"/>
          </a:p>
        </p:txBody>
      </p:sp>
      <p:sp>
        <p:nvSpPr>
          <p:cNvPr id="35" name="Text 1">
            <a:extLst>
              <a:ext uri="{FF2B5EF4-FFF2-40B4-BE49-F238E27FC236}">
                <a16:creationId xmlns:a16="http://schemas.microsoft.com/office/drawing/2014/main" id="{89F5CF6C-6ADB-B403-31EF-E08467AC542D}"/>
              </a:ext>
            </a:extLst>
          </p:cNvPr>
          <p:cNvSpPr/>
          <p:nvPr/>
        </p:nvSpPr>
        <p:spPr>
          <a:xfrm>
            <a:off x="1584941" y="378787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Document Intelligence is a powerful feature in Azure Portal that simplifies document analysis and extraction of key information. It leverages machine learning and AI to automate the process, saving time and effort.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9231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924" y="1032510"/>
            <a:ext cx="7692152" cy="1296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Document Intelligence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5924" y="2872978"/>
            <a:ext cx="466606" cy="466606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908090" y="2950726"/>
            <a:ext cx="102156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9937" y="2872978"/>
            <a:ext cx="259270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Insights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9937" y="3321487"/>
            <a:ext cx="3068360" cy="1659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Document Intelligence automatically extracts key data and insights from project documents, such as contracts, proposals, and reports.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5703" y="2872978"/>
            <a:ext cx="466606" cy="466606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9" name="Text 6"/>
          <p:cNvSpPr/>
          <p:nvPr/>
        </p:nvSpPr>
        <p:spPr>
          <a:xfrm>
            <a:off x="4819174" y="2950726"/>
            <a:ext cx="179546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349716" y="2872978"/>
            <a:ext cx="259270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Enhanced Efficiency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349716" y="3321487"/>
            <a:ext cx="3068360" cy="1327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eliminates the need for manual data entry and analysis, freeing up time for more strategic tasks.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5924" y="5421273"/>
            <a:ext cx="466606" cy="466606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13" name="Text 10"/>
          <p:cNvSpPr/>
          <p:nvPr/>
        </p:nvSpPr>
        <p:spPr>
          <a:xfrm>
            <a:off x="866775" y="5499021"/>
            <a:ext cx="184904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99937" y="5421273"/>
            <a:ext cx="274260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Data-Driven Decisions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9937" y="5869781"/>
            <a:ext cx="3068360" cy="1327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extracted insights provide valuable data for informed decision-making and project management.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675703" y="5421273"/>
            <a:ext cx="466606" cy="466606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17" name="Text 14"/>
          <p:cNvSpPr/>
          <p:nvPr/>
        </p:nvSpPr>
        <p:spPr>
          <a:xfrm>
            <a:off x="4812387" y="5499021"/>
            <a:ext cx="19323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5349716" y="5421273"/>
            <a:ext cx="259270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Improved Accuracy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5349716" y="5869781"/>
            <a:ext cx="3068360" cy="1327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Document Intelligence leverages advanced machine learning models to ensure high accuracy in data extraction.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5021"/>
            <a:ext cx="12320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Features of Document Intelligence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0776"/>
            <a:ext cx="29312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Document Processing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192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Processes various document formats, including PDFs, Word files, and spreadsheets.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2470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large volumes of documents efficiently.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350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Extraction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393192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Extracts key information like dates, amounts, and names.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8617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and classifies different document types.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350776"/>
            <a:ext cx="28615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Customizable Models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393192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for training custom models for specific document types.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48617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accurate data extraction for unique industry needs.</a:t>
            </a:r>
            <a:endParaRPr lang="en-US" sz="1750" dirty="0"/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271353AF-AB95-2293-9B00-4CAC392DB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06" y="3291185"/>
            <a:ext cx="473512" cy="473512"/>
          </a:xfrm>
          <a:prstGeom prst="rect">
            <a:avLst/>
          </a:prstGeom>
        </p:spPr>
      </p:pic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6AB9BA64-62EB-5809-6DE5-BE5E8B61E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984" y="3291185"/>
            <a:ext cx="473512" cy="473512"/>
          </a:xfrm>
          <a:prstGeom prst="rect">
            <a:avLst/>
          </a:prstGeom>
        </p:spPr>
      </p:pic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84B0535F-87D9-64B4-73C4-C7AE92C46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12" y="3246586"/>
            <a:ext cx="473512" cy="4735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66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449" y="3204448"/>
            <a:ext cx="13159502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Accessing  Document Intelligence in Azure Portal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49" y="4832866"/>
            <a:ext cx="4386501" cy="8404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5475" y="5988487"/>
            <a:ext cx="262663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Login to Azure Portal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945475" y="6442710"/>
            <a:ext cx="3966448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the Azure Portal using your account credentials.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950" y="4832866"/>
            <a:ext cx="4386501" cy="8404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31976" y="5988487"/>
            <a:ext cx="3766423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Navigate to Cognitive Services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331976" y="6442710"/>
            <a:ext cx="3966448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the Cognitive Services section in the Azure Portal.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8450" y="4832866"/>
            <a:ext cx="4386501" cy="8404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8477" y="5988487"/>
            <a:ext cx="3966448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 Document Intelligence Resource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718477" y="6770965"/>
            <a:ext cx="3966448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Project Document Intelligence and create a new resource.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533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Configuring Document Intelligence Settings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0182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28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1906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custom models for specific document types and data extraction needs.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0182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428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Ingestion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91906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the process for uploading and managing project documents.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1397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882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Output Formats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7862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the desired output format for extracted data, such as CSV, JSON, or XML.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461397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C5052"/>
          </a:solidFill>
          <a:ln/>
        </p:spPr>
      </p:sp>
      <p:sp>
        <p:nvSpPr>
          <p:cNvPr id="14" name="Text 11"/>
          <p:cNvSpPr/>
          <p:nvPr/>
        </p:nvSpPr>
        <p:spPr>
          <a:xfrm>
            <a:off x="4912281" y="56882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Security Settings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617862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access control and security measures to protect sensitive project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4339" y="787360"/>
            <a:ext cx="7828121" cy="1175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Analyzing Project Documents with  Document Intelligence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414849" y="2244447"/>
            <a:ext cx="22860" cy="5197673"/>
          </a:xfrm>
          <a:prstGeom prst="roundRect">
            <a:avLst>
              <a:gd name="adj" fmla="val 123365"/>
            </a:avLst>
          </a:prstGeom>
          <a:solidFill>
            <a:srgbClr val="65696B"/>
          </a:solidFill>
          <a:ln/>
        </p:spPr>
      </p:sp>
      <p:sp>
        <p:nvSpPr>
          <p:cNvPr id="5" name="Shape 2"/>
          <p:cNvSpPr/>
          <p:nvPr/>
        </p:nvSpPr>
        <p:spPr>
          <a:xfrm>
            <a:off x="6614874" y="2655927"/>
            <a:ext cx="657939" cy="22860"/>
          </a:xfrm>
          <a:prstGeom prst="roundRect">
            <a:avLst>
              <a:gd name="adj" fmla="val 123365"/>
            </a:avLst>
          </a:prstGeom>
          <a:solidFill>
            <a:srgbClr val="65696B"/>
          </a:solidFill>
          <a:ln/>
        </p:spPr>
      </p:sp>
      <p:sp>
        <p:nvSpPr>
          <p:cNvPr id="6" name="Shape 3"/>
          <p:cNvSpPr/>
          <p:nvPr/>
        </p:nvSpPr>
        <p:spPr>
          <a:xfrm>
            <a:off x="6214824" y="2455902"/>
            <a:ext cx="422910" cy="422910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7" name="Text 4"/>
          <p:cNvSpPr/>
          <p:nvPr/>
        </p:nvSpPr>
        <p:spPr>
          <a:xfrm>
            <a:off x="6379964" y="2526268"/>
            <a:ext cx="92512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460218" y="2432447"/>
            <a:ext cx="2350056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Upload Documents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460218" y="2838926"/>
            <a:ext cx="651224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 project documents to the Project Document Intelligence service.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14874" y="3927157"/>
            <a:ext cx="657939" cy="22860"/>
          </a:xfrm>
          <a:prstGeom prst="roundRect">
            <a:avLst>
              <a:gd name="adj" fmla="val 123365"/>
            </a:avLst>
          </a:prstGeom>
          <a:solidFill>
            <a:srgbClr val="65696B"/>
          </a:solidFill>
          <a:ln/>
        </p:spPr>
      </p:sp>
      <p:sp>
        <p:nvSpPr>
          <p:cNvPr id="11" name="Shape 8"/>
          <p:cNvSpPr/>
          <p:nvPr/>
        </p:nvSpPr>
        <p:spPr>
          <a:xfrm>
            <a:off x="6214824" y="3727133"/>
            <a:ext cx="422910" cy="422910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12" name="Text 9"/>
          <p:cNvSpPr/>
          <p:nvPr/>
        </p:nvSpPr>
        <p:spPr>
          <a:xfrm>
            <a:off x="6344841" y="3797498"/>
            <a:ext cx="162758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60218" y="3703677"/>
            <a:ext cx="2350056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Apply Models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460218" y="4110157"/>
            <a:ext cx="651224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the appropriate model based on the document type.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614874" y="5198388"/>
            <a:ext cx="657939" cy="22860"/>
          </a:xfrm>
          <a:prstGeom prst="roundRect">
            <a:avLst>
              <a:gd name="adj" fmla="val 123365"/>
            </a:avLst>
          </a:prstGeom>
          <a:solidFill>
            <a:srgbClr val="6569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214824" y="4998363"/>
            <a:ext cx="422910" cy="422910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17" name="Text 14"/>
          <p:cNvSpPr/>
          <p:nvPr/>
        </p:nvSpPr>
        <p:spPr>
          <a:xfrm>
            <a:off x="6342459" y="5068729"/>
            <a:ext cx="167521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460218" y="4974908"/>
            <a:ext cx="2350056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Extract Insights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460218" y="5381387"/>
            <a:ext cx="6512243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Document Intelligence analyzes documents and extracts key information.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614874" y="6770370"/>
            <a:ext cx="657939" cy="22860"/>
          </a:xfrm>
          <a:prstGeom prst="roundRect">
            <a:avLst>
              <a:gd name="adj" fmla="val 123365"/>
            </a:avLst>
          </a:prstGeom>
          <a:solidFill>
            <a:srgbClr val="65696B"/>
          </a:solidFill>
          <a:ln/>
        </p:spPr>
      </p:sp>
      <p:sp>
        <p:nvSpPr>
          <p:cNvPr id="21" name="Shape 18"/>
          <p:cNvSpPr/>
          <p:nvPr/>
        </p:nvSpPr>
        <p:spPr>
          <a:xfrm>
            <a:off x="6214824" y="6570345"/>
            <a:ext cx="422910" cy="422910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22" name="Text 19"/>
          <p:cNvSpPr/>
          <p:nvPr/>
        </p:nvSpPr>
        <p:spPr>
          <a:xfrm>
            <a:off x="6338649" y="6640711"/>
            <a:ext cx="175141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7460218" y="6546890"/>
            <a:ext cx="2350056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Review Results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7460218" y="6953369"/>
            <a:ext cx="651224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the extracted insights and validate the accuracy of the analysis.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50547B9-3152-5B4D-F75C-54CA59AE12DE}"/>
              </a:ext>
            </a:extLst>
          </p:cNvPr>
          <p:cNvSpPr/>
          <p:nvPr/>
        </p:nvSpPr>
        <p:spPr>
          <a:xfrm>
            <a:off x="607814" y="729972"/>
            <a:ext cx="6101477" cy="510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 Cases and Examples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6AA09F-FC75-F3AD-1E91-ED1B16D0FB95}"/>
              </a:ext>
            </a:extLst>
          </p:cNvPr>
          <p:cNvSpPr txBox="1"/>
          <p:nvPr/>
        </p:nvSpPr>
        <p:spPr>
          <a:xfrm>
            <a:off x="522753" y="1184278"/>
            <a:ext cx="7315200" cy="927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AD6DE"/>
                </a:solidFill>
                <a:effectLst/>
                <a:uLnTx/>
                <a:uFillTx/>
                <a:latin typeface="Cabin" pitchFamily="34" charset="0"/>
                <a:ea typeface="Cabin" pitchFamily="34" charset="-122"/>
                <a:cs typeface="Cabin" pitchFamily="34" charset="-120"/>
              </a:rPr>
              <a:t>Document Intelligence has a wide range of applications across diverse industries, empowering businesses to optimize their workflows and gain valuable insights.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C48AB99C-FBAB-9A8A-FFD6-3190515BFF6D}"/>
              </a:ext>
            </a:extLst>
          </p:cNvPr>
          <p:cNvSpPr/>
          <p:nvPr/>
        </p:nvSpPr>
        <p:spPr>
          <a:xfrm>
            <a:off x="607814" y="2252186"/>
            <a:ext cx="7928372" cy="5247323"/>
          </a:xfrm>
          <a:prstGeom prst="roundRect">
            <a:avLst>
              <a:gd name="adj" fmla="val 49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A89ABC48-FA2C-6F5E-0623-294F35CD7851}"/>
              </a:ext>
            </a:extLst>
          </p:cNvPr>
          <p:cNvSpPr/>
          <p:nvPr/>
        </p:nvSpPr>
        <p:spPr>
          <a:xfrm flipV="1">
            <a:off x="1616148" y="2761297"/>
            <a:ext cx="6912417" cy="2778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24C2DAF3-4FBE-9B70-889A-C446DA26189E}"/>
              </a:ext>
            </a:extLst>
          </p:cNvPr>
          <p:cNvSpPr/>
          <p:nvPr/>
        </p:nvSpPr>
        <p:spPr>
          <a:xfrm>
            <a:off x="789027" y="2371606"/>
            <a:ext cx="3605570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Industry</a:t>
            </a:r>
            <a:endParaRPr lang="en-US" sz="13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CA4E56AE-A8EF-BB00-1C21-26BA9181CAA0}"/>
              </a:ext>
            </a:extLst>
          </p:cNvPr>
          <p:cNvSpPr/>
          <p:nvPr/>
        </p:nvSpPr>
        <p:spPr>
          <a:xfrm>
            <a:off x="4749403" y="2371606"/>
            <a:ext cx="3605570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Case</a:t>
            </a:r>
            <a:endParaRPr lang="en-US" sz="1350" dirty="0"/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0224C0CE-612A-213C-B312-B519E4124CF5}"/>
              </a:ext>
            </a:extLst>
          </p:cNvPr>
          <p:cNvSpPr/>
          <p:nvPr/>
        </p:nvSpPr>
        <p:spPr>
          <a:xfrm>
            <a:off x="615434" y="2761298"/>
            <a:ext cx="7913132" cy="10572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EF15D9F8-F917-90DC-7B08-D1DE577EA179}"/>
              </a:ext>
            </a:extLst>
          </p:cNvPr>
          <p:cNvSpPr/>
          <p:nvPr/>
        </p:nvSpPr>
        <p:spPr>
          <a:xfrm>
            <a:off x="789027" y="2873097"/>
            <a:ext cx="3605570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Healthcare</a:t>
            </a:r>
            <a:endParaRPr lang="en-US" sz="13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7E715F2D-B65A-F30C-622D-EF9AD1A8A271}"/>
              </a:ext>
            </a:extLst>
          </p:cNvPr>
          <p:cNvSpPr/>
          <p:nvPr/>
        </p:nvSpPr>
        <p:spPr>
          <a:xfrm>
            <a:off x="4749403" y="2873097"/>
            <a:ext cx="3605570" cy="833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Extract patient information from medical records, automate claims processing, and improve clinical decision-making.</a:t>
            </a:r>
            <a:endParaRPr lang="en-US" sz="1350" dirty="0"/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15B010C6-E53F-3021-55E0-717523CE77D8}"/>
              </a:ext>
            </a:extLst>
          </p:cNvPr>
          <p:cNvSpPr/>
          <p:nvPr/>
        </p:nvSpPr>
        <p:spPr>
          <a:xfrm>
            <a:off x="615434" y="3818573"/>
            <a:ext cx="7913132" cy="7793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91FF431E-52D5-BB1A-0F1A-2EBFA189B727}"/>
              </a:ext>
            </a:extLst>
          </p:cNvPr>
          <p:cNvSpPr/>
          <p:nvPr/>
        </p:nvSpPr>
        <p:spPr>
          <a:xfrm>
            <a:off x="789027" y="3930372"/>
            <a:ext cx="3605570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Finance</a:t>
            </a:r>
            <a:endParaRPr lang="en-US" sz="1350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945536DA-DDFF-A730-1DF3-C0E5013D23FC}"/>
              </a:ext>
            </a:extLst>
          </p:cNvPr>
          <p:cNvSpPr/>
          <p:nvPr/>
        </p:nvSpPr>
        <p:spPr>
          <a:xfrm>
            <a:off x="4749403" y="3930372"/>
            <a:ext cx="3605570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Automate invoice processing, extract financial data from reports, and enhance fraud detection.</a:t>
            </a:r>
            <a:endParaRPr lang="en-US" sz="1350" dirty="0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DCB7B759-D649-EC43-47CF-BEBEB673600C}"/>
              </a:ext>
            </a:extLst>
          </p:cNvPr>
          <p:cNvSpPr/>
          <p:nvPr/>
        </p:nvSpPr>
        <p:spPr>
          <a:xfrm>
            <a:off x="615434" y="4597956"/>
            <a:ext cx="7913132" cy="7793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2657F4D3-FA16-5028-745D-981F27AF2B98}"/>
              </a:ext>
            </a:extLst>
          </p:cNvPr>
          <p:cNvSpPr/>
          <p:nvPr/>
        </p:nvSpPr>
        <p:spPr>
          <a:xfrm>
            <a:off x="789027" y="4709755"/>
            <a:ext cx="3605570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Legal</a:t>
            </a:r>
            <a:endParaRPr lang="en-US" sz="1350" dirty="0"/>
          </a:p>
        </p:txBody>
      </p:sp>
      <p:sp>
        <p:nvSpPr>
          <p:cNvPr id="20" name="Text 14">
            <a:extLst>
              <a:ext uri="{FF2B5EF4-FFF2-40B4-BE49-F238E27FC236}">
                <a16:creationId xmlns:a16="http://schemas.microsoft.com/office/drawing/2014/main" id="{9C74AE14-E31D-685B-9349-6B2F880C97EA}"/>
              </a:ext>
            </a:extLst>
          </p:cNvPr>
          <p:cNvSpPr/>
          <p:nvPr/>
        </p:nvSpPr>
        <p:spPr>
          <a:xfrm>
            <a:off x="4749403" y="4709755"/>
            <a:ext cx="3605570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Process legal documents, extract key clauses, and automate contract review.</a:t>
            </a:r>
            <a:endParaRPr lang="en-US" sz="1350" dirty="0"/>
          </a:p>
        </p:txBody>
      </p:sp>
      <p:sp>
        <p:nvSpPr>
          <p:cNvPr id="21" name="Shape 15">
            <a:extLst>
              <a:ext uri="{FF2B5EF4-FFF2-40B4-BE49-F238E27FC236}">
                <a16:creationId xmlns:a16="http://schemas.microsoft.com/office/drawing/2014/main" id="{79A30881-F51F-0433-12A2-C9A6006498A0}"/>
              </a:ext>
            </a:extLst>
          </p:cNvPr>
          <p:cNvSpPr/>
          <p:nvPr/>
        </p:nvSpPr>
        <p:spPr>
          <a:xfrm>
            <a:off x="615434" y="5377339"/>
            <a:ext cx="7913132" cy="10572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6">
            <a:extLst>
              <a:ext uri="{FF2B5EF4-FFF2-40B4-BE49-F238E27FC236}">
                <a16:creationId xmlns:a16="http://schemas.microsoft.com/office/drawing/2014/main" id="{987BF5E5-18C6-2A61-0DB0-4C7067DD507B}"/>
              </a:ext>
            </a:extLst>
          </p:cNvPr>
          <p:cNvSpPr/>
          <p:nvPr/>
        </p:nvSpPr>
        <p:spPr>
          <a:xfrm>
            <a:off x="789027" y="5489138"/>
            <a:ext cx="3605570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Retail</a:t>
            </a:r>
            <a:endParaRPr lang="en-US" sz="1350" dirty="0"/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F28108AC-7B85-D4A0-97C3-D567B97C1D2F}"/>
              </a:ext>
            </a:extLst>
          </p:cNvPr>
          <p:cNvSpPr/>
          <p:nvPr/>
        </p:nvSpPr>
        <p:spPr>
          <a:xfrm>
            <a:off x="4749403" y="5489138"/>
            <a:ext cx="3605570" cy="833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Analyze customer feedback, automate order processing, and optimize inventory management.</a:t>
            </a:r>
            <a:endParaRPr lang="en-US" sz="1350" dirty="0"/>
          </a:p>
        </p:txBody>
      </p:sp>
      <p:sp>
        <p:nvSpPr>
          <p:cNvPr id="24" name="Shape 18">
            <a:extLst>
              <a:ext uri="{FF2B5EF4-FFF2-40B4-BE49-F238E27FC236}">
                <a16:creationId xmlns:a16="http://schemas.microsoft.com/office/drawing/2014/main" id="{2E2D5C61-16EA-C494-093D-45142D1BC0E5}"/>
              </a:ext>
            </a:extLst>
          </p:cNvPr>
          <p:cNvSpPr/>
          <p:nvPr/>
        </p:nvSpPr>
        <p:spPr>
          <a:xfrm>
            <a:off x="615434" y="6434614"/>
            <a:ext cx="7913132" cy="10572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19">
            <a:extLst>
              <a:ext uri="{FF2B5EF4-FFF2-40B4-BE49-F238E27FC236}">
                <a16:creationId xmlns:a16="http://schemas.microsoft.com/office/drawing/2014/main" id="{1BE3AB9A-5CAA-0D94-8591-1FFFBB50DA93}"/>
              </a:ext>
            </a:extLst>
          </p:cNvPr>
          <p:cNvSpPr/>
          <p:nvPr/>
        </p:nvSpPr>
        <p:spPr>
          <a:xfrm>
            <a:off x="789027" y="6546413"/>
            <a:ext cx="3605570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Human Resources</a:t>
            </a:r>
            <a:endParaRPr lang="en-US" sz="1350" dirty="0"/>
          </a:p>
        </p:txBody>
      </p:sp>
      <p:sp>
        <p:nvSpPr>
          <p:cNvPr id="26" name="Text 20">
            <a:extLst>
              <a:ext uri="{FF2B5EF4-FFF2-40B4-BE49-F238E27FC236}">
                <a16:creationId xmlns:a16="http://schemas.microsoft.com/office/drawing/2014/main" id="{2C10EC91-3792-2A20-B870-8B482FE0F74C}"/>
              </a:ext>
            </a:extLst>
          </p:cNvPr>
          <p:cNvSpPr/>
          <p:nvPr/>
        </p:nvSpPr>
        <p:spPr>
          <a:xfrm>
            <a:off x="4749403" y="6546413"/>
            <a:ext cx="3605570" cy="833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Automate resume screening, extract employee data from forms, and streamline onboarding processes.</a:t>
            </a:r>
            <a:endParaRPr lang="en-US" sz="1350" dirty="0"/>
          </a:p>
        </p:txBody>
      </p:sp>
      <p:pic>
        <p:nvPicPr>
          <p:cNvPr id="27" name="Image 0" descr="preencoded.png">
            <a:extLst>
              <a:ext uri="{FF2B5EF4-FFF2-40B4-BE49-F238E27FC236}">
                <a16:creationId xmlns:a16="http://schemas.microsoft.com/office/drawing/2014/main" id="{54299124-4E3B-2C13-DA1E-E50D51A21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939" y="0"/>
            <a:ext cx="5486400" cy="8059479"/>
          </a:xfrm>
          <a:prstGeom prst="roundRect">
            <a:avLst>
              <a:gd name="adj" fmla="val 859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89280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555438"/>
            <a:ext cx="71978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043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Document Intelligence is a transformative solution for project management, enhancing efficiency, accuracy, and insights.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853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this powerful tool into your project workflows to streamline document analysis, gain valuable insights, and make data-driven decisions.</a:t>
            </a:r>
            <a:endParaRPr lang="en-US" sz="175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81135AF6-1C59-4CF5-6109-A5A13800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656" y="0"/>
            <a:ext cx="5794744" cy="82324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897DFB-AAB1-B0B8-9447-A34CB868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543050"/>
            <a:ext cx="6858000" cy="5143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86016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526</Words>
  <Application>Microsoft Office PowerPoint</Application>
  <PresentationFormat>Custom</PresentationFormat>
  <Paragraphs>77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Cabin</vt:lpstr>
      <vt:lpstr>Inter</vt:lpstr>
      <vt:lpstr>DM Sans</vt:lpstr>
      <vt:lpstr>Arial</vt:lpstr>
      <vt:lpstr>Unbounded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 pratapsingh</cp:lastModifiedBy>
  <cp:revision>5</cp:revision>
  <dcterms:created xsi:type="dcterms:W3CDTF">2024-09-09T07:07:20Z</dcterms:created>
  <dcterms:modified xsi:type="dcterms:W3CDTF">2024-09-10T07:25:24Z</dcterms:modified>
</cp:coreProperties>
</file>